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6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4AEA63-8B7A-4172-9515-3A1FFCCF99B3}" type="datetimeFigureOut">
              <a:rPr lang="en-US" smtClean="0"/>
              <a:t>5/11/16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4E21FC-6FBD-4661-9C2B-C8E843DFEF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2734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7BA3D2-672C-4E57-955E-427A758A097E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609819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mentor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7BA3D2-672C-4E57-955E-427A758A097E}" type="slidenum">
              <a:rPr lang="en-US" smtClean="0">
                <a:solidFill>
                  <a:prstClr val="black"/>
                </a:solidFill>
              </a:rPr>
              <a:pPr/>
              <a:t>10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44831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7BA3D2-672C-4E57-955E-427A758A097E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59834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Hero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7BA3D2-672C-4E57-955E-427A758A097E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44940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Anti</a:t>
            </a:r>
            <a:r>
              <a:rPr lang="en-US" baseline="0" dirty="0" smtClean="0"/>
              <a:t> Hero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7BA3D2-672C-4E57-955E-427A758A097E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20734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7BA3D2-672C-4E57-955E-427A758A097E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79620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Herald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7BA3D2-672C-4E57-955E-427A758A097E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8060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great mother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7BA3D2-672C-4E57-955E-427A758A097E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00424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</a:t>
            </a:r>
            <a:r>
              <a:rPr lang="en-US" baseline="0" dirty="0" smtClean="0"/>
              <a:t> witch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7BA3D2-672C-4E57-955E-427A758A097E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18363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devil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7BA3D2-672C-4E57-955E-427A758A097E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64462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8CD8D2-C2EA-4E84-B96B-7E35E2C1C4E2}" type="datetimeFigureOut">
              <a:rPr lang="en-US" smtClean="0">
                <a:solidFill>
                  <a:srgbClr val="D2D2D2"/>
                </a:solidFill>
              </a:rPr>
              <a:pPr/>
              <a:t>5/11/16</a:t>
            </a:fld>
            <a:endParaRPr lang="en-US">
              <a:solidFill>
                <a:srgbClr val="D2D2D2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D2D2D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396A9B-790B-4331-8878-6D77FE13F3A4}" type="slidenum">
              <a:rPr lang="en-US" smtClean="0">
                <a:solidFill>
                  <a:srgbClr val="D2D2D2"/>
                </a:solidFill>
              </a:rPr>
              <a:pPr/>
              <a:t>‹#›</a:t>
            </a:fld>
            <a:endParaRPr lang="en-US">
              <a:solidFill>
                <a:srgbClr val="D2D2D2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1671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8CD8D2-C2EA-4E84-B96B-7E35E2C1C4E2}" type="datetimeFigureOut">
              <a:rPr lang="en-US" smtClean="0">
                <a:solidFill>
                  <a:srgbClr val="D2D2D2"/>
                </a:solidFill>
              </a:rPr>
              <a:pPr/>
              <a:t>5/11/16</a:t>
            </a:fld>
            <a:endParaRPr lang="en-US">
              <a:solidFill>
                <a:srgbClr val="D2D2D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D2D2D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396A9B-790B-4331-8878-6D77FE13F3A4}" type="slidenum">
              <a:rPr lang="en-US" smtClean="0">
                <a:solidFill>
                  <a:srgbClr val="D2D2D2"/>
                </a:solidFill>
              </a:rPr>
              <a:pPr/>
              <a:t>‹#›</a:t>
            </a:fld>
            <a:endParaRPr lang="en-US">
              <a:solidFill>
                <a:srgbClr val="D2D2D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2046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8CD8D2-C2EA-4E84-B96B-7E35E2C1C4E2}" type="datetimeFigureOut">
              <a:rPr lang="en-US" smtClean="0">
                <a:solidFill>
                  <a:srgbClr val="D2D2D2"/>
                </a:solidFill>
              </a:rPr>
              <a:pPr/>
              <a:t>5/11/16</a:t>
            </a:fld>
            <a:endParaRPr lang="en-US">
              <a:solidFill>
                <a:srgbClr val="D2D2D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D2D2D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396A9B-790B-4331-8878-6D77FE13F3A4}" type="slidenum">
              <a:rPr lang="en-US" smtClean="0">
                <a:solidFill>
                  <a:srgbClr val="D2D2D2"/>
                </a:solidFill>
              </a:rPr>
              <a:pPr/>
              <a:t>‹#›</a:t>
            </a:fld>
            <a:endParaRPr lang="en-US">
              <a:solidFill>
                <a:srgbClr val="D2D2D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7174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8CD8D2-C2EA-4E84-B96B-7E35E2C1C4E2}" type="datetimeFigureOut">
              <a:rPr lang="en-US" smtClean="0">
                <a:solidFill>
                  <a:srgbClr val="D2D2D2"/>
                </a:solidFill>
              </a:rPr>
              <a:pPr/>
              <a:t>5/11/16</a:t>
            </a:fld>
            <a:endParaRPr lang="en-US">
              <a:solidFill>
                <a:srgbClr val="D2D2D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D2D2D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396A9B-790B-4331-8878-6D77FE13F3A4}" type="slidenum">
              <a:rPr lang="en-US" smtClean="0">
                <a:solidFill>
                  <a:srgbClr val="D2D2D2"/>
                </a:solidFill>
              </a:rPr>
              <a:pPr/>
              <a:t>‹#›</a:t>
            </a:fld>
            <a:endParaRPr lang="en-US">
              <a:solidFill>
                <a:srgbClr val="D2D2D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0740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8CD8D2-C2EA-4E84-B96B-7E35E2C1C4E2}" type="datetimeFigureOut">
              <a:rPr lang="en-US" smtClean="0">
                <a:solidFill>
                  <a:srgbClr val="D2D2D2"/>
                </a:solidFill>
              </a:rPr>
              <a:pPr/>
              <a:t>5/11/16</a:t>
            </a:fld>
            <a:endParaRPr lang="en-US">
              <a:solidFill>
                <a:srgbClr val="D2D2D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D2D2D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396A9B-790B-4331-8878-6D77FE13F3A4}" type="slidenum">
              <a:rPr lang="en-US" smtClean="0">
                <a:solidFill>
                  <a:srgbClr val="D2D2D2"/>
                </a:solidFill>
              </a:rPr>
              <a:pPr/>
              <a:t>‹#›</a:t>
            </a:fld>
            <a:endParaRPr lang="en-US">
              <a:solidFill>
                <a:srgbClr val="D2D2D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9854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8CD8D2-C2EA-4E84-B96B-7E35E2C1C4E2}" type="datetimeFigureOut">
              <a:rPr lang="en-US" smtClean="0">
                <a:solidFill>
                  <a:srgbClr val="D2D2D2"/>
                </a:solidFill>
              </a:rPr>
              <a:pPr/>
              <a:t>5/11/16</a:t>
            </a:fld>
            <a:endParaRPr lang="en-US">
              <a:solidFill>
                <a:srgbClr val="D2D2D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D2D2D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396A9B-790B-4331-8878-6D77FE13F3A4}" type="slidenum">
              <a:rPr lang="en-US" smtClean="0">
                <a:solidFill>
                  <a:srgbClr val="D2D2D2"/>
                </a:solidFill>
              </a:rPr>
              <a:pPr/>
              <a:t>‹#›</a:t>
            </a:fld>
            <a:endParaRPr lang="en-US">
              <a:solidFill>
                <a:srgbClr val="D2D2D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3469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8CD8D2-C2EA-4E84-B96B-7E35E2C1C4E2}" type="datetimeFigureOut">
              <a:rPr lang="en-US" smtClean="0">
                <a:solidFill>
                  <a:srgbClr val="D2D2D2"/>
                </a:solidFill>
              </a:rPr>
              <a:pPr/>
              <a:t>5/11/16</a:t>
            </a:fld>
            <a:endParaRPr lang="en-US">
              <a:solidFill>
                <a:srgbClr val="D2D2D2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D2D2D2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396A9B-790B-4331-8878-6D77FE13F3A4}" type="slidenum">
              <a:rPr lang="en-US" smtClean="0">
                <a:solidFill>
                  <a:srgbClr val="D2D2D2"/>
                </a:solidFill>
              </a:rPr>
              <a:pPr/>
              <a:t>‹#›</a:t>
            </a:fld>
            <a:endParaRPr lang="en-US">
              <a:solidFill>
                <a:srgbClr val="D2D2D2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4671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8CD8D2-C2EA-4E84-B96B-7E35E2C1C4E2}" type="datetimeFigureOut">
              <a:rPr lang="en-US" smtClean="0">
                <a:solidFill>
                  <a:srgbClr val="D2D2D2"/>
                </a:solidFill>
              </a:rPr>
              <a:pPr/>
              <a:t>5/11/16</a:t>
            </a:fld>
            <a:endParaRPr lang="en-US">
              <a:solidFill>
                <a:srgbClr val="D2D2D2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D2D2D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396A9B-790B-4331-8878-6D77FE13F3A4}" type="slidenum">
              <a:rPr lang="en-US" smtClean="0">
                <a:solidFill>
                  <a:srgbClr val="D2D2D2"/>
                </a:solidFill>
              </a:rPr>
              <a:pPr/>
              <a:t>‹#›</a:t>
            </a:fld>
            <a:endParaRPr lang="en-US">
              <a:solidFill>
                <a:srgbClr val="D2D2D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5861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8CD8D2-C2EA-4E84-B96B-7E35E2C1C4E2}" type="datetimeFigureOut">
              <a:rPr lang="en-US" smtClean="0">
                <a:solidFill>
                  <a:srgbClr val="D2D2D2"/>
                </a:solidFill>
              </a:rPr>
              <a:pPr/>
              <a:t>5/11/16</a:t>
            </a:fld>
            <a:endParaRPr lang="en-US">
              <a:solidFill>
                <a:srgbClr val="D2D2D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D2D2D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396A9B-790B-4331-8878-6D77FE13F3A4}" type="slidenum">
              <a:rPr lang="en-US" smtClean="0">
                <a:solidFill>
                  <a:srgbClr val="D2D2D2"/>
                </a:solidFill>
              </a:rPr>
              <a:pPr/>
              <a:t>‹#›</a:t>
            </a:fld>
            <a:endParaRPr lang="en-US">
              <a:solidFill>
                <a:srgbClr val="D2D2D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8988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8CD8D2-C2EA-4E84-B96B-7E35E2C1C4E2}" type="datetimeFigureOut">
              <a:rPr lang="en-US" smtClean="0">
                <a:solidFill>
                  <a:srgbClr val="D2D2D2"/>
                </a:solidFill>
              </a:rPr>
              <a:pPr/>
              <a:t>5/11/16</a:t>
            </a:fld>
            <a:endParaRPr lang="en-US">
              <a:solidFill>
                <a:srgbClr val="D2D2D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D2D2D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396A9B-790B-4331-8878-6D77FE13F3A4}" type="slidenum">
              <a:rPr lang="en-US" smtClean="0">
                <a:solidFill>
                  <a:srgbClr val="D2D2D2"/>
                </a:solidFill>
              </a:rPr>
              <a:pPr/>
              <a:t>‹#›</a:t>
            </a:fld>
            <a:endParaRPr lang="en-US">
              <a:solidFill>
                <a:srgbClr val="D2D2D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3421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E28CD8D2-C2EA-4E84-B96B-7E35E2C1C4E2}" type="datetimeFigureOut">
              <a:rPr lang="en-US" smtClean="0">
                <a:solidFill>
                  <a:srgbClr val="D2D2D2"/>
                </a:solidFill>
              </a:rPr>
              <a:pPr/>
              <a:t>5/11/16</a:t>
            </a:fld>
            <a:endParaRPr lang="en-US">
              <a:solidFill>
                <a:srgbClr val="D2D2D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>
              <a:solidFill>
                <a:srgbClr val="D2D2D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C5396A9B-790B-4331-8878-6D77FE13F3A4}" type="slidenum">
              <a:rPr lang="en-US" smtClean="0">
                <a:solidFill>
                  <a:srgbClr val="D2D2D2"/>
                </a:solidFill>
              </a:rPr>
              <a:pPr/>
              <a:t>‹#›</a:t>
            </a:fld>
            <a:endParaRPr lang="en-US">
              <a:solidFill>
                <a:srgbClr val="D2D2D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8257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E28CD8D2-C2EA-4E84-B96B-7E35E2C1C4E2}" type="datetimeFigureOut">
              <a:rPr lang="en-US" smtClean="0">
                <a:solidFill>
                  <a:srgbClr val="D2D2D2"/>
                </a:solidFill>
              </a:rPr>
              <a:pPr/>
              <a:t>5/11/16</a:t>
            </a:fld>
            <a:endParaRPr lang="en-US">
              <a:solidFill>
                <a:srgbClr val="D2D2D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>
              <a:solidFill>
                <a:srgbClr val="D2D2D2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C5396A9B-790B-4331-8878-6D77FE13F3A4}" type="slidenum">
              <a:rPr lang="en-US" smtClean="0">
                <a:solidFill>
                  <a:srgbClr val="D2D2D2"/>
                </a:solidFill>
              </a:rPr>
              <a:pPr/>
              <a:t>‹#›</a:t>
            </a:fld>
            <a:endParaRPr lang="en-US">
              <a:solidFill>
                <a:srgbClr val="D2D2D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286110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Relationship Id="rId3" Type="http://schemas.openxmlformats.org/officeDocument/2006/relationships/hyperlink" Target="https://www.youtube.com/watch?v=RemBy5yeW8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www.youtube.com/watch?v=A9kP6XYW7gA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www.youtube.com/watch?v=f-DcPs89p0c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Relationship Id="rId3" Type="http://schemas.openxmlformats.org/officeDocument/2006/relationships/hyperlink" Target="https://www.youtube.com/watch?v=UFatVn1hP3o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Relationship Id="rId3" Type="http://schemas.openxmlformats.org/officeDocument/2006/relationships/hyperlink" Target="https://www.youtube.com/watch?v=O_NmCh42hZM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Relationship Id="rId3" Type="http://schemas.openxmlformats.org/officeDocument/2006/relationships/hyperlink" Target="https://www.youtube.com/watch?v=Leb83bRkXDg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Relationship Id="rId3" Type="http://schemas.openxmlformats.org/officeDocument/2006/relationships/hyperlink" Target="https://www.youtube.com/watch?v=7_Msq6zBSeg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Relationship Id="rId3" Type="http://schemas.openxmlformats.org/officeDocument/2006/relationships/hyperlink" Target="https://www.youtube.com/watch?v=AEyAEZJShE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3123" y="557020"/>
            <a:ext cx="8877751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8800" dirty="0">
                <a:solidFill>
                  <a:srgbClr val="F27F00"/>
                </a:solidFill>
                <a:latin typeface="KG Wake Me Up" panose="02000000000000000000" pitchFamily="2" charset="0"/>
              </a:rPr>
              <a:t>A</a:t>
            </a:r>
            <a:r>
              <a:rPr lang="en-US" sz="8800" dirty="0">
                <a:solidFill>
                  <a:srgbClr val="216BAF"/>
                </a:solidFill>
                <a:latin typeface="KG Wake Me Up" panose="02000000000000000000" pitchFamily="2" charset="0"/>
              </a:rPr>
              <a:t>r</a:t>
            </a:r>
            <a:r>
              <a:rPr lang="en-US" sz="8800" dirty="0">
                <a:solidFill>
                  <a:srgbClr val="05CD0F"/>
                </a:solidFill>
                <a:latin typeface="KG Wake Me Up" panose="02000000000000000000" pitchFamily="2" charset="0"/>
              </a:rPr>
              <a:t>c</a:t>
            </a:r>
            <a:r>
              <a:rPr lang="en-US" sz="8800" dirty="0">
                <a:solidFill>
                  <a:srgbClr val="FF388C"/>
                </a:solidFill>
                <a:latin typeface="KG Wake Me Up" panose="02000000000000000000" pitchFamily="2" charset="0"/>
              </a:rPr>
              <a:t>h</a:t>
            </a:r>
            <a:r>
              <a:rPr lang="en-US" sz="8800" dirty="0">
                <a:solidFill>
                  <a:srgbClr val="C400C9"/>
                </a:solidFill>
                <a:latin typeface="KG Wake Me Up" panose="02000000000000000000" pitchFamily="2" charset="0"/>
              </a:rPr>
              <a:t>e</a:t>
            </a:r>
            <a:r>
              <a:rPr lang="en-US" sz="8800" dirty="0">
                <a:solidFill>
                  <a:srgbClr val="05CDC3"/>
                </a:solidFill>
                <a:latin typeface="KG Wake Me Up" panose="02000000000000000000" pitchFamily="2" charset="0"/>
              </a:rPr>
              <a:t>t</a:t>
            </a:r>
            <a:r>
              <a:rPr lang="en-US" sz="8800" dirty="0">
                <a:solidFill>
                  <a:srgbClr val="F27F00"/>
                </a:solidFill>
                <a:latin typeface="KG Wake Me Up" panose="02000000000000000000" pitchFamily="2" charset="0"/>
              </a:rPr>
              <a:t>y</a:t>
            </a:r>
            <a:r>
              <a:rPr lang="en-US" sz="8800" dirty="0">
                <a:solidFill>
                  <a:srgbClr val="216BAF"/>
                </a:solidFill>
                <a:latin typeface="KG Wake Me Up" panose="02000000000000000000" pitchFamily="2" charset="0"/>
              </a:rPr>
              <a:t>p</a:t>
            </a:r>
            <a:r>
              <a:rPr lang="en-US" sz="8800" dirty="0">
                <a:solidFill>
                  <a:srgbClr val="05CD0F"/>
                </a:solidFill>
                <a:latin typeface="KG Wake Me Up" panose="02000000000000000000" pitchFamily="2" charset="0"/>
              </a:rPr>
              <a:t>e</a:t>
            </a:r>
            <a:r>
              <a:rPr lang="en-US" sz="8800" dirty="0">
                <a:solidFill>
                  <a:srgbClr val="FF388C"/>
                </a:solidFill>
                <a:latin typeface="KG Wake Me Up" panose="02000000000000000000" pitchFamily="2" charset="0"/>
              </a:rPr>
              <a:t>s</a:t>
            </a:r>
            <a:endParaRPr lang="en-US" sz="8800" dirty="0">
              <a:solidFill>
                <a:srgbClr val="FF388C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19100" y="2286000"/>
            <a:ext cx="8305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prstClr val="white"/>
                </a:solidFill>
              </a:rPr>
              <a:t>Images, situations, or character types that recur frequently  and evoke strong associations in the reader. </a:t>
            </a:r>
          </a:p>
        </p:txBody>
      </p:sp>
    </p:spTree>
    <p:extLst>
      <p:ext uri="{BB962C8B-B14F-4D97-AF65-F5344CB8AC3E}">
        <p14:creationId xmlns:p14="http://schemas.microsoft.com/office/powerpoint/2010/main" val="16617953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304800"/>
            <a:ext cx="6705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solidFill>
                  <a:srgbClr val="C400C9"/>
                </a:solidFill>
                <a:latin typeface="KG Wake Me Up" panose="02000000000000000000" pitchFamily="2" charset="0"/>
              </a:rPr>
              <a:t>The Mentor</a:t>
            </a:r>
          </a:p>
        </p:txBody>
      </p:sp>
      <p:sp>
        <p:nvSpPr>
          <p:cNvPr id="3" name="Teardrop 2"/>
          <p:cNvSpPr/>
          <p:nvPr/>
        </p:nvSpPr>
        <p:spPr>
          <a:xfrm>
            <a:off x="4648200" y="1981200"/>
            <a:ext cx="3810000" cy="3886200"/>
          </a:xfrm>
          <a:prstGeom prst="teardrop">
            <a:avLst/>
          </a:prstGeom>
          <a:ln w="76200"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dirty="0">
              <a:solidFill>
                <a:prstClr val="white"/>
              </a:solidFill>
            </a:endParaRPr>
          </a:p>
          <a:p>
            <a:pPr algn="ctr"/>
            <a:r>
              <a:rPr lang="en-US" sz="2200" dirty="0">
                <a:solidFill>
                  <a:prstClr val="white"/>
                </a:solidFill>
              </a:rPr>
              <a:t>Gandalf: “The Lord of the Rings”</a:t>
            </a:r>
          </a:p>
          <a:p>
            <a:pPr algn="ctr"/>
            <a:endParaRPr lang="en-US" sz="2200" dirty="0">
              <a:solidFill>
                <a:prstClr val="white"/>
              </a:solidFill>
            </a:endParaRPr>
          </a:p>
          <a:p>
            <a:pPr algn="ctr"/>
            <a:r>
              <a:rPr lang="en-US" sz="2200" dirty="0">
                <a:solidFill>
                  <a:prstClr val="white"/>
                </a:solidFill>
              </a:rPr>
              <a:t>Professor Dumbledore: “Harry Potter” series</a:t>
            </a:r>
          </a:p>
          <a:p>
            <a:pPr algn="ctr"/>
            <a:endParaRPr lang="en-US" sz="2200" dirty="0">
              <a:solidFill>
                <a:prstClr val="white"/>
              </a:solidFill>
            </a:endParaRPr>
          </a:p>
          <a:p>
            <a:pPr algn="ctr"/>
            <a:r>
              <a:rPr lang="en-US" sz="2200" dirty="0">
                <a:solidFill>
                  <a:prstClr val="white"/>
                </a:solidFill>
              </a:rPr>
              <a:t>Yoda: “Star Wars”</a:t>
            </a:r>
          </a:p>
          <a:p>
            <a:pPr algn="ctr"/>
            <a:endParaRPr lang="en-US" sz="2200" dirty="0">
              <a:solidFill>
                <a:prstClr val="white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2355273"/>
            <a:ext cx="38100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prstClr val="white"/>
                </a:solidFill>
              </a:rPr>
              <a:t>A character that serves as a teacher or counselor. Often, the mentor offers advice or wisdom.</a:t>
            </a:r>
          </a:p>
        </p:txBody>
      </p:sp>
      <p:sp>
        <p:nvSpPr>
          <p:cNvPr id="5" name="Round Diagonal Corner Rectangle 4"/>
          <p:cNvSpPr/>
          <p:nvPr/>
        </p:nvSpPr>
        <p:spPr>
          <a:xfrm>
            <a:off x="5029200" y="6235958"/>
            <a:ext cx="3429000" cy="457200"/>
          </a:xfrm>
          <a:prstGeom prst="round2DiagRect">
            <a:avLst/>
          </a:prstGeom>
          <a:ln w="76200"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  <a:hlinkClick r:id="rId3"/>
              </a:rPr>
              <a:t>Gandalf: The Mentor</a:t>
            </a:r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18411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3125" y="2028617"/>
            <a:ext cx="8877751" cy="28007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8800" dirty="0">
                <a:solidFill>
                  <a:srgbClr val="FF388C"/>
                </a:solidFill>
                <a:latin typeface="KG Wake Me Up" panose="02000000000000000000" pitchFamily="2" charset="0"/>
              </a:rPr>
              <a:t>C</a:t>
            </a:r>
            <a:r>
              <a:rPr lang="en-US" sz="8800" dirty="0">
                <a:solidFill>
                  <a:srgbClr val="C400C9"/>
                </a:solidFill>
                <a:latin typeface="KG Wake Me Up" panose="02000000000000000000" pitchFamily="2" charset="0"/>
              </a:rPr>
              <a:t>h</a:t>
            </a:r>
            <a:r>
              <a:rPr lang="en-US" sz="8800" dirty="0">
                <a:solidFill>
                  <a:srgbClr val="05CDC3"/>
                </a:solidFill>
                <a:latin typeface="KG Wake Me Up" panose="02000000000000000000" pitchFamily="2" charset="0"/>
              </a:rPr>
              <a:t>a</a:t>
            </a:r>
            <a:r>
              <a:rPr lang="en-US" sz="8800" dirty="0">
                <a:solidFill>
                  <a:srgbClr val="F27F00"/>
                </a:solidFill>
                <a:latin typeface="KG Wake Me Up" panose="02000000000000000000" pitchFamily="2" charset="0"/>
              </a:rPr>
              <a:t>r</a:t>
            </a:r>
            <a:r>
              <a:rPr lang="en-US" sz="8800" dirty="0">
                <a:solidFill>
                  <a:srgbClr val="216BAF"/>
                </a:solidFill>
                <a:latin typeface="KG Wake Me Up" panose="02000000000000000000" pitchFamily="2" charset="0"/>
              </a:rPr>
              <a:t>a</a:t>
            </a:r>
            <a:r>
              <a:rPr lang="en-US" sz="8800" dirty="0">
                <a:solidFill>
                  <a:srgbClr val="05CD0F"/>
                </a:solidFill>
                <a:latin typeface="KG Wake Me Up" panose="02000000000000000000" pitchFamily="2" charset="0"/>
              </a:rPr>
              <a:t>c</a:t>
            </a:r>
            <a:r>
              <a:rPr lang="en-US" sz="8800" dirty="0">
                <a:solidFill>
                  <a:srgbClr val="FF388C"/>
                </a:solidFill>
                <a:latin typeface="KG Wake Me Up" panose="02000000000000000000" pitchFamily="2" charset="0"/>
              </a:rPr>
              <a:t>t</a:t>
            </a:r>
            <a:r>
              <a:rPr lang="en-US" sz="8800" dirty="0">
                <a:solidFill>
                  <a:srgbClr val="C400C9"/>
                </a:solidFill>
                <a:latin typeface="KG Wake Me Up" panose="02000000000000000000" pitchFamily="2" charset="0"/>
              </a:rPr>
              <a:t>e</a:t>
            </a:r>
            <a:r>
              <a:rPr lang="en-US" sz="8800" dirty="0">
                <a:solidFill>
                  <a:srgbClr val="05CDC3"/>
                </a:solidFill>
                <a:latin typeface="KG Wake Me Up" panose="02000000000000000000" pitchFamily="2" charset="0"/>
              </a:rPr>
              <a:t>r</a:t>
            </a:r>
            <a:r>
              <a:rPr lang="en-US" sz="8800" dirty="0">
                <a:solidFill>
                  <a:prstClr val="white"/>
                </a:solidFill>
                <a:latin typeface="KG Wake Me Up" panose="02000000000000000000" pitchFamily="2" charset="0"/>
              </a:rPr>
              <a:t> </a:t>
            </a:r>
          </a:p>
          <a:p>
            <a:pPr algn="ctr"/>
            <a:r>
              <a:rPr lang="en-US" sz="8800" dirty="0">
                <a:solidFill>
                  <a:srgbClr val="F27F00"/>
                </a:solidFill>
                <a:latin typeface="KG Wake Me Up" panose="02000000000000000000" pitchFamily="2" charset="0"/>
              </a:rPr>
              <a:t>A</a:t>
            </a:r>
            <a:r>
              <a:rPr lang="en-US" sz="8800" dirty="0">
                <a:solidFill>
                  <a:srgbClr val="216BAF"/>
                </a:solidFill>
                <a:latin typeface="KG Wake Me Up" panose="02000000000000000000" pitchFamily="2" charset="0"/>
              </a:rPr>
              <a:t>r</a:t>
            </a:r>
            <a:r>
              <a:rPr lang="en-US" sz="8800" dirty="0">
                <a:solidFill>
                  <a:srgbClr val="05CD0F"/>
                </a:solidFill>
                <a:latin typeface="KG Wake Me Up" panose="02000000000000000000" pitchFamily="2" charset="0"/>
              </a:rPr>
              <a:t>c</a:t>
            </a:r>
            <a:r>
              <a:rPr lang="en-US" sz="8800" dirty="0">
                <a:solidFill>
                  <a:srgbClr val="FF388C"/>
                </a:solidFill>
                <a:latin typeface="KG Wake Me Up" panose="02000000000000000000" pitchFamily="2" charset="0"/>
              </a:rPr>
              <a:t>h</a:t>
            </a:r>
            <a:r>
              <a:rPr lang="en-US" sz="8800" dirty="0">
                <a:solidFill>
                  <a:srgbClr val="C400C9"/>
                </a:solidFill>
                <a:latin typeface="KG Wake Me Up" panose="02000000000000000000" pitchFamily="2" charset="0"/>
              </a:rPr>
              <a:t>e</a:t>
            </a:r>
            <a:r>
              <a:rPr lang="en-US" sz="8800" dirty="0">
                <a:solidFill>
                  <a:srgbClr val="05CDC3"/>
                </a:solidFill>
                <a:latin typeface="KG Wake Me Up" panose="02000000000000000000" pitchFamily="2" charset="0"/>
              </a:rPr>
              <a:t>t</a:t>
            </a:r>
            <a:r>
              <a:rPr lang="en-US" sz="8800" dirty="0">
                <a:solidFill>
                  <a:srgbClr val="F27F00"/>
                </a:solidFill>
                <a:latin typeface="KG Wake Me Up" panose="02000000000000000000" pitchFamily="2" charset="0"/>
              </a:rPr>
              <a:t>y</a:t>
            </a:r>
            <a:r>
              <a:rPr lang="en-US" sz="8800" dirty="0">
                <a:solidFill>
                  <a:srgbClr val="216BAF"/>
                </a:solidFill>
                <a:latin typeface="KG Wake Me Up" panose="02000000000000000000" pitchFamily="2" charset="0"/>
              </a:rPr>
              <a:t>p</a:t>
            </a:r>
            <a:r>
              <a:rPr lang="en-US" sz="8800" dirty="0">
                <a:solidFill>
                  <a:srgbClr val="05CD0F"/>
                </a:solidFill>
                <a:latin typeface="KG Wake Me Up" panose="02000000000000000000" pitchFamily="2" charset="0"/>
              </a:rPr>
              <a:t>e</a:t>
            </a:r>
            <a:r>
              <a:rPr lang="en-US" sz="8800" dirty="0">
                <a:solidFill>
                  <a:srgbClr val="FF388C"/>
                </a:solidFill>
                <a:latin typeface="KG Wake Me Up" panose="02000000000000000000" pitchFamily="2" charset="0"/>
              </a:rPr>
              <a:t>s</a:t>
            </a:r>
            <a:endParaRPr lang="en-US" sz="8800" dirty="0">
              <a:solidFill>
                <a:srgbClr val="FF388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23673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304800"/>
            <a:ext cx="6705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solidFill>
                  <a:srgbClr val="FF388C"/>
                </a:solidFill>
                <a:latin typeface="KG Wake Me Up" panose="02000000000000000000" pitchFamily="2" charset="0"/>
              </a:rPr>
              <a:t>The Hero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32509" y="1600200"/>
            <a:ext cx="36576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prstClr val="white"/>
                </a:solidFill>
              </a:rPr>
              <a:t>The character in the story that restores harmony. This character solves the problem, or saves the day, despite the odds being against them. </a:t>
            </a:r>
          </a:p>
        </p:txBody>
      </p:sp>
      <p:sp>
        <p:nvSpPr>
          <p:cNvPr id="4" name="Teardrop 3"/>
          <p:cNvSpPr/>
          <p:nvPr/>
        </p:nvSpPr>
        <p:spPr>
          <a:xfrm>
            <a:off x="4648200" y="1905000"/>
            <a:ext cx="3810000" cy="3886200"/>
          </a:xfrm>
          <a:prstGeom prst="teardrop">
            <a:avLst/>
          </a:prstGeom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ysClr val="windowText" lastClr="000000"/>
                </a:solidFill>
              </a:rPr>
              <a:t/>
            </a:r>
            <a:br>
              <a:rPr lang="en-US" sz="2200" dirty="0">
                <a:solidFill>
                  <a:sysClr val="windowText" lastClr="000000"/>
                </a:solidFill>
              </a:rPr>
            </a:br>
            <a:r>
              <a:rPr lang="en-US" sz="2200" dirty="0">
                <a:solidFill>
                  <a:sysClr val="windowText" lastClr="000000"/>
                </a:solidFill>
              </a:rPr>
              <a:t>-Katniss: “The Hunger Games” </a:t>
            </a:r>
          </a:p>
          <a:p>
            <a:pPr algn="ctr"/>
            <a:endParaRPr lang="en-US" sz="2200" dirty="0">
              <a:solidFill>
                <a:sysClr val="windowText" lastClr="000000"/>
              </a:solidFill>
            </a:endParaRPr>
          </a:p>
          <a:p>
            <a:pPr algn="ctr"/>
            <a:r>
              <a:rPr lang="en-US" sz="2200" dirty="0">
                <a:solidFill>
                  <a:sysClr val="windowText" lastClr="000000"/>
                </a:solidFill>
              </a:rPr>
              <a:t>-Harry Potter: “Harry Potter” series</a:t>
            </a:r>
          </a:p>
          <a:p>
            <a:pPr algn="ctr"/>
            <a:endParaRPr lang="en-US" sz="2200" dirty="0">
              <a:solidFill>
                <a:sysClr val="windowText" lastClr="000000"/>
              </a:solidFill>
            </a:endParaRPr>
          </a:p>
          <a:p>
            <a:pPr algn="ctr"/>
            <a:r>
              <a:rPr lang="en-US" sz="2200" dirty="0">
                <a:solidFill>
                  <a:sysClr val="windowText" lastClr="000000"/>
                </a:solidFill>
              </a:rPr>
              <a:t>-Anna: “Frozen”</a:t>
            </a:r>
          </a:p>
          <a:p>
            <a:pPr algn="ctr"/>
            <a:endParaRPr lang="en-US" sz="2200" dirty="0">
              <a:solidFill>
                <a:prstClr val="white"/>
              </a:solidFill>
            </a:endParaRPr>
          </a:p>
          <a:p>
            <a:pPr algn="ctr"/>
            <a:endParaRPr lang="en-US" sz="2200" dirty="0">
              <a:solidFill>
                <a:prstClr val="white"/>
              </a:solidFill>
            </a:endParaRPr>
          </a:p>
        </p:txBody>
      </p:sp>
      <p:sp>
        <p:nvSpPr>
          <p:cNvPr id="5" name="Round Diagonal Corner Rectangle 4">
            <a:hlinkClick r:id="rId3"/>
          </p:cNvPr>
          <p:cNvSpPr/>
          <p:nvPr/>
        </p:nvSpPr>
        <p:spPr>
          <a:xfrm>
            <a:off x="4800600" y="6172200"/>
            <a:ext cx="3657600" cy="506313"/>
          </a:xfrm>
          <a:prstGeom prst="round2DiagRect">
            <a:avLst/>
          </a:prstGeom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  <a:hlinkClick r:id="rId3"/>
              </a:rPr>
              <a:t>Harry Potter: The Hero</a:t>
            </a:r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91348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04800"/>
            <a:ext cx="8458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solidFill>
                  <a:srgbClr val="C400C9"/>
                </a:solidFill>
                <a:latin typeface="KG Wake Me Up" panose="02000000000000000000" pitchFamily="2" charset="0"/>
              </a:rPr>
              <a:t>The Anti Hero</a:t>
            </a:r>
          </a:p>
        </p:txBody>
      </p:sp>
      <p:sp>
        <p:nvSpPr>
          <p:cNvPr id="3" name="Teardrop 2"/>
          <p:cNvSpPr/>
          <p:nvPr/>
        </p:nvSpPr>
        <p:spPr>
          <a:xfrm>
            <a:off x="4724400" y="1905000"/>
            <a:ext cx="3810000" cy="3886200"/>
          </a:xfrm>
          <a:prstGeom prst="teardrop">
            <a:avLst/>
          </a:prstGeom>
          <a:ln w="76200"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prstClr val="white"/>
              </a:solidFill>
            </a:endParaRPr>
          </a:p>
          <a:p>
            <a:pPr algn="ctr"/>
            <a:r>
              <a:rPr lang="en-US" sz="2000" dirty="0">
                <a:solidFill>
                  <a:sysClr val="windowText" lastClr="000000"/>
                </a:solidFill>
              </a:rPr>
              <a:t/>
            </a:r>
            <a:br>
              <a:rPr lang="en-US" sz="2000" dirty="0">
                <a:solidFill>
                  <a:sysClr val="windowText" lastClr="000000"/>
                </a:solidFill>
              </a:rPr>
            </a:br>
            <a:r>
              <a:rPr lang="en-US" sz="2000" dirty="0">
                <a:solidFill>
                  <a:sysClr val="windowText" lastClr="000000"/>
                </a:solidFill>
              </a:rPr>
              <a:t/>
            </a:r>
            <a:br>
              <a:rPr lang="en-US" sz="2000" dirty="0">
                <a:solidFill>
                  <a:sysClr val="windowText" lastClr="000000"/>
                </a:solidFill>
              </a:rPr>
            </a:br>
            <a:r>
              <a:rPr lang="en-US" sz="2000" dirty="0">
                <a:solidFill>
                  <a:sysClr val="windowText" lastClr="000000"/>
                </a:solidFill>
              </a:rPr>
              <a:t/>
            </a:r>
            <a:br>
              <a:rPr lang="en-US" sz="2000" dirty="0">
                <a:solidFill>
                  <a:sysClr val="windowText" lastClr="000000"/>
                </a:solidFill>
              </a:rPr>
            </a:br>
            <a:r>
              <a:rPr lang="en-US" sz="2000" dirty="0">
                <a:solidFill>
                  <a:sysClr val="windowText" lastClr="000000"/>
                </a:solidFill>
              </a:rPr>
              <a:t>-Severus Snape: ”Harry Potter” series</a:t>
            </a:r>
          </a:p>
          <a:p>
            <a:pPr algn="ctr"/>
            <a:endParaRPr lang="en-US" sz="2000" dirty="0">
              <a:solidFill>
                <a:sysClr val="windowText" lastClr="000000"/>
              </a:solidFill>
            </a:endParaRPr>
          </a:p>
          <a:p>
            <a:pPr algn="ctr"/>
            <a:r>
              <a:rPr lang="en-US" sz="2000" dirty="0">
                <a:solidFill>
                  <a:sysClr val="windowText" lastClr="000000"/>
                </a:solidFill>
              </a:rPr>
              <a:t>-Edmund: “The Lion, the Witch, and the Wardrobe”</a:t>
            </a:r>
          </a:p>
          <a:p>
            <a:pPr algn="ctr"/>
            <a:endParaRPr lang="en-US" sz="2000" dirty="0">
              <a:solidFill>
                <a:sysClr val="windowText" lastClr="000000"/>
              </a:solidFill>
            </a:endParaRPr>
          </a:p>
          <a:p>
            <a:pPr algn="ctr"/>
            <a:r>
              <a:rPr lang="en-US" sz="2000" dirty="0">
                <a:solidFill>
                  <a:sysClr val="windowText" lastClr="000000"/>
                </a:solidFill>
              </a:rPr>
              <a:t>-Ralph: “Wreck it Ralph”</a:t>
            </a:r>
          </a:p>
          <a:p>
            <a:pPr algn="ctr"/>
            <a:endParaRPr lang="en-US" sz="2000" dirty="0">
              <a:solidFill>
                <a:prstClr val="white"/>
              </a:solidFill>
            </a:endParaRPr>
          </a:p>
          <a:p>
            <a:pPr algn="ctr"/>
            <a:endParaRPr lang="en-US" sz="2000" dirty="0">
              <a:solidFill>
                <a:prstClr val="white"/>
              </a:solidFill>
            </a:endParaRPr>
          </a:p>
          <a:p>
            <a:pPr algn="ctr"/>
            <a:endParaRPr lang="en-US" sz="2000" dirty="0">
              <a:solidFill>
                <a:prstClr val="white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2133600"/>
            <a:ext cx="3810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prstClr val="white"/>
                </a:solidFill>
              </a:rPr>
              <a:t>A main character who doesn’t usually have  the traditional qualities expected of a hero. The anti hero commonly possesses imperfections associated with antagonists. </a:t>
            </a:r>
          </a:p>
        </p:txBody>
      </p:sp>
      <p:sp>
        <p:nvSpPr>
          <p:cNvPr id="5" name="Round Diagonal Corner Rectangle 4"/>
          <p:cNvSpPr/>
          <p:nvPr/>
        </p:nvSpPr>
        <p:spPr>
          <a:xfrm>
            <a:off x="5112327" y="6172199"/>
            <a:ext cx="3422073" cy="485715"/>
          </a:xfrm>
          <a:prstGeom prst="round2DiagRect">
            <a:avLst/>
          </a:prstGeom>
          <a:ln w="76200"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  <a:hlinkClick r:id="rId3"/>
              </a:rPr>
              <a:t>Ralph: The Anti Hero</a:t>
            </a:r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67494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304800"/>
            <a:ext cx="7848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solidFill>
                  <a:srgbClr val="05CDC3"/>
                </a:solidFill>
                <a:latin typeface="KG Wake Me Up" panose="02000000000000000000" pitchFamily="2" charset="0"/>
              </a:rPr>
              <a:t>The Fool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81000" y="1676400"/>
            <a:ext cx="3810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prstClr val="white"/>
                </a:solidFill>
              </a:rPr>
              <a:t>As a minor character the fool often provides comic relief and is optimistic that everything will turn out well.</a:t>
            </a:r>
          </a:p>
        </p:txBody>
      </p:sp>
      <p:sp>
        <p:nvSpPr>
          <p:cNvPr id="4" name="Teardrop 3"/>
          <p:cNvSpPr/>
          <p:nvPr/>
        </p:nvSpPr>
        <p:spPr>
          <a:xfrm>
            <a:off x="4648200" y="1828800"/>
            <a:ext cx="3810000" cy="3886200"/>
          </a:xfrm>
          <a:prstGeom prst="teardrop">
            <a:avLst/>
          </a:prstGeom>
          <a:ln w="76200"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ysClr val="windowText" lastClr="000000"/>
                </a:solidFill>
              </a:rPr>
              <a:t/>
            </a:r>
            <a:br>
              <a:rPr lang="en-US" sz="2200" dirty="0">
                <a:solidFill>
                  <a:sysClr val="windowText" lastClr="000000"/>
                </a:solidFill>
              </a:rPr>
            </a:br>
            <a:r>
              <a:rPr lang="en-US" sz="2200" dirty="0">
                <a:solidFill>
                  <a:sysClr val="windowText" lastClr="000000"/>
                </a:solidFill>
              </a:rPr>
              <a:t>-Dory: “Finding </a:t>
            </a:r>
            <a:r>
              <a:rPr lang="en-US" sz="2200" dirty="0" err="1">
                <a:solidFill>
                  <a:sysClr val="windowText" lastClr="000000"/>
                </a:solidFill>
              </a:rPr>
              <a:t>Nemo</a:t>
            </a:r>
            <a:r>
              <a:rPr lang="en-US" sz="2200" dirty="0">
                <a:solidFill>
                  <a:sysClr val="windowText" lastClr="000000"/>
                </a:solidFill>
              </a:rPr>
              <a:t>”</a:t>
            </a:r>
          </a:p>
          <a:p>
            <a:pPr algn="ctr"/>
            <a:r>
              <a:rPr lang="en-US" sz="2200" dirty="0">
                <a:solidFill>
                  <a:sysClr val="windowText" lastClr="000000"/>
                </a:solidFill>
              </a:rPr>
              <a:t/>
            </a:r>
            <a:br>
              <a:rPr lang="en-US" sz="2200" dirty="0">
                <a:solidFill>
                  <a:sysClr val="windowText" lastClr="000000"/>
                </a:solidFill>
              </a:rPr>
            </a:br>
            <a:r>
              <a:rPr lang="en-US" sz="2200" dirty="0">
                <a:solidFill>
                  <a:sysClr val="windowText" lastClr="000000"/>
                </a:solidFill>
              </a:rPr>
              <a:t>Puck (the iguana): “Tangled”</a:t>
            </a:r>
            <a:br>
              <a:rPr lang="en-US" sz="2200" dirty="0">
                <a:solidFill>
                  <a:sysClr val="windowText" lastClr="000000"/>
                </a:solidFill>
              </a:rPr>
            </a:br>
            <a:endParaRPr lang="en-US" sz="2200" dirty="0">
              <a:solidFill>
                <a:sysClr val="windowText" lastClr="000000"/>
              </a:solidFill>
            </a:endParaRPr>
          </a:p>
          <a:p>
            <a:pPr algn="ctr"/>
            <a:r>
              <a:rPr lang="en-US" sz="2200" dirty="0">
                <a:solidFill>
                  <a:sysClr val="windowText" lastClr="000000"/>
                </a:solidFill>
              </a:rPr>
              <a:t>-Olaf: “Frozen</a:t>
            </a:r>
          </a:p>
          <a:p>
            <a:pPr algn="ctr"/>
            <a:endParaRPr lang="en-US" sz="2200" dirty="0">
              <a:solidFill>
                <a:prstClr val="white"/>
              </a:solidFill>
            </a:endParaRPr>
          </a:p>
        </p:txBody>
      </p:sp>
      <p:sp>
        <p:nvSpPr>
          <p:cNvPr id="5" name="Round Diagonal Corner Rectangle 4"/>
          <p:cNvSpPr/>
          <p:nvPr/>
        </p:nvSpPr>
        <p:spPr>
          <a:xfrm>
            <a:off x="5029200" y="6235958"/>
            <a:ext cx="3429000" cy="457200"/>
          </a:xfrm>
          <a:prstGeom prst="round2DiagRect">
            <a:avLst/>
          </a:prstGeom>
          <a:ln w="76200"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  <a:hlinkClick r:id="rId3"/>
              </a:rPr>
              <a:t>Olaf: The Fool</a:t>
            </a:r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65667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04800"/>
            <a:ext cx="9067800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200" dirty="0">
                <a:solidFill>
                  <a:srgbClr val="F27F00"/>
                </a:solidFill>
                <a:latin typeface="KG Wake Me Up" panose="02000000000000000000" pitchFamily="2" charset="0"/>
              </a:rPr>
              <a:t>Loyal Companion</a:t>
            </a:r>
          </a:p>
        </p:txBody>
      </p:sp>
      <p:sp>
        <p:nvSpPr>
          <p:cNvPr id="3" name="Teardrop 2"/>
          <p:cNvSpPr/>
          <p:nvPr/>
        </p:nvSpPr>
        <p:spPr>
          <a:xfrm>
            <a:off x="4648200" y="1828800"/>
            <a:ext cx="3810000" cy="3886200"/>
          </a:xfrm>
          <a:prstGeom prst="teardrop">
            <a:avLst/>
          </a:prstGeom>
          <a:ln w="76200"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dirty="0">
              <a:solidFill>
                <a:prstClr val="black"/>
              </a:solidFill>
            </a:endParaRPr>
          </a:p>
          <a:p>
            <a:pPr algn="ctr"/>
            <a:r>
              <a:rPr lang="en-US" sz="2200" dirty="0">
                <a:solidFill>
                  <a:prstClr val="black"/>
                </a:solidFill>
              </a:rPr>
              <a:t>Ron Weasley: “Harry Potter” series</a:t>
            </a:r>
          </a:p>
          <a:p>
            <a:pPr algn="ctr"/>
            <a:endParaRPr lang="en-US" sz="2200" dirty="0">
              <a:solidFill>
                <a:prstClr val="black"/>
              </a:solidFill>
            </a:endParaRPr>
          </a:p>
          <a:p>
            <a:pPr algn="ctr"/>
            <a:r>
              <a:rPr lang="en-US" sz="2200" dirty="0">
                <a:solidFill>
                  <a:prstClr val="black"/>
                </a:solidFill>
              </a:rPr>
              <a:t>Sven: “Frozen”</a:t>
            </a:r>
          </a:p>
          <a:p>
            <a:pPr algn="ctr"/>
            <a:endParaRPr lang="en-US" sz="2200" dirty="0">
              <a:solidFill>
                <a:prstClr val="black"/>
              </a:solidFill>
            </a:endParaRPr>
          </a:p>
          <a:p>
            <a:pPr algn="ctr"/>
            <a:r>
              <a:rPr lang="en-US" sz="2200" dirty="0">
                <a:solidFill>
                  <a:prstClr val="black"/>
                </a:solidFill>
              </a:rPr>
              <a:t>Sam </a:t>
            </a:r>
            <a:r>
              <a:rPr lang="en-US" sz="2200" dirty="0" err="1">
                <a:solidFill>
                  <a:prstClr val="black"/>
                </a:solidFill>
              </a:rPr>
              <a:t>Gamgee</a:t>
            </a:r>
            <a:r>
              <a:rPr lang="en-US" sz="2200" dirty="0">
                <a:solidFill>
                  <a:prstClr val="black"/>
                </a:solidFill>
              </a:rPr>
              <a:t>: “Lord of the Rings”</a:t>
            </a:r>
          </a:p>
          <a:p>
            <a:pPr algn="ctr"/>
            <a:endParaRPr lang="en-US" sz="2200" dirty="0">
              <a:solidFill>
                <a:prstClr val="black"/>
              </a:solidFill>
            </a:endParaRPr>
          </a:p>
          <a:p>
            <a:pPr algn="ctr"/>
            <a:endParaRPr lang="en-US" sz="2200" dirty="0">
              <a:solidFill>
                <a:prstClr val="black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2355273"/>
            <a:ext cx="38100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prstClr val="white"/>
                </a:solidFill>
              </a:rPr>
              <a:t>This character is there to protect the hero at all cost, a trusty sidekick.</a:t>
            </a:r>
          </a:p>
        </p:txBody>
      </p:sp>
      <p:sp>
        <p:nvSpPr>
          <p:cNvPr id="5" name="Round Diagonal Corner Rectangle 4"/>
          <p:cNvSpPr/>
          <p:nvPr/>
        </p:nvSpPr>
        <p:spPr>
          <a:xfrm>
            <a:off x="5029200" y="6053057"/>
            <a:ext cx="3429000" cy="457200"/>
          </a:xfrm>
          <a:prstGeom prst="round2DiagRect">
            <a:avLst/>
          </a:prstGeom>
          <a:ln w="76200"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  <a:hlinkClick r:id="rId3"/>
              </a:rPr>
              <a:t>Sam: The Loyal Companion</a:t>
            </a:r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18461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6927" y="152400"/>
            <a:ext cx="9067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solidFill>
                  <a:srgbClr val="216BAF"/>
                </a:solidFill>
                <a:latin typeface="KG Wake Me Up" panose="02000000000000000000" pitchFamily="2" charset="0"/>
              </a:rPr>
              <a:t>The Mother</a:t>
            </a:r>
          </a:p>
        </p:txBody>
      </p:sp>
      <p:sp>
        <p:nvSpPr>
          <p:cNvPr id="3" name="Teardrop 2"/>
          <p:cNvSpPr/>
          <p:nvPr/>
        </p:nvSpPr>
        <p:spPr>
          <a:xfrm>
            <a:off x="4662055" y="1600200"/>
            <a:ext cx="3810000" cy="3886200"/>
          </a:xfrm>
          <a:prstGeom prst="teardrop">
            <a:avLst/>
          </a:prstGeom>
          <a:ln w="76200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dirty="0">
              <a:solidFill>
                <a:prstClr val="black"/>
              </a:solidFill>
            </a:endParaRPr>
          </a:p>
          <a:p>
            <a:pPr algn="ctr"/>
            <a:r>
              <a:rPr lang="en-US" sz="2200" dirty="0">
                <a:solidFill>
                  <a:prstClr val="black"/>
                </a:solidFill>
              </a:rPr>
              <a:t>        Fairy Godmother: “Cinderella”</a:t>
            </a:r>
          </a:p>
          <a:p>
            <a:pPr algn="ctr"/>
            <a:endParaRPr lang="en-US" sz="2200" dirty="0">
              <a:solidFill>
                <a:prstClr val="black"/>
              </a:solidFill>
            </a:endParaRPr>
          </a:p>
          <a:p>
            <a:pPr algn="ctr"/>
            <a:r>
              <a:rPr lang="en-US" sz="2200" dirty="0">
                <a:solidFill>
                  <a:prstClr val="black"/>
                </a:solidFill>
              </a:rPr>
              <a:t>Molly Weasley: “Harry Potter”</a:t>
            </a:r>
          </a:p>
          <a:p>
            <a:pPr algn="ctr"/>
            <a:endParaRPr lang="en-US" sz="2200" dirty="0">
              <a:solidFill>
                <a:prstClr val="black"/>
              </a:solidFill>
            </a:endParaRPr>
          </a:p>
          <a:p>
            <a:pPr algn="ctr"/>
            <a:r>
              <a:rPr lang="en-US" sz="2200" dirty="0" err="1">
                <a:solidFill>
                  <a:prstClr val="black"/>
                </a:solidFill>
              </a:rPr>
              <a:t>Glinda</a:t>
            </a:r>
            <a:r>
              <a:rPr lang="en-US" sz="2200" dirty="0">
                <a:solidFill>
                  <a:prstClr val="black"/>
                </a:solidFill>
              </a:rPr>
              <a:t> the Good Witch: “The Wizard of Oz”</a:t>
            </a:r>
          </a:p>
          <a:p>
            <a:pPr algn="ctr"/>
            <a:endParaRPr lang="en-US" sz="2200" dirty="0">
              <a:solidFill>
                <a:prstClr val="black"/>
              </a:solidFill>
            </a:endParaRPr>
          </a:p>
          <a:p>
            <a:pPr algn="ctr"/>
            <a:endParaRPr lang="en-US" sz="2200" dirty="0">
              <a:solidFill>
                <a:prstClr val="black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1600200"/>
            <a:ext cx="3810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prstClr val="white"/>
                </a:solidFill>
              </a:rPr>
              <a:t>This character is a protector: the ideal version of a mother. She symbolizes balance and emotion/physical  well-being.   </a:t>
            </a:r>
          </a:p>
        </p:txBody>
      </p:sp>
      <p:sp>
        <p:nvSpPr>
          <p:cNvPr id="5" name="Round Diagonal Corner Rectangle 4"/>
          <p:cNvSpPr/>
          <p:nvPr/>
        </p:nvSpPr>
        <p:spPr>
          <a:xfrm>
            <a:off x="5029200" y="5895915"/>
            <a:ext cx="3429000" cy="457200"/>
          </a:xfrm>
          <a:prstGeom prst="round2DiagRect">
            <a:avLst/>
          </a:prstGeom>
          <a:ln w="76200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prstClr val="white"/>
                </a:solidFill>
                <a:hlinkClick r:id="rId3"/>
              </a:rPr>
              <a:t>Glinda</a:t>
            </a:r>
            <a:r>
              <a:rPr lang="en-US" dirty="0">
                <a:solidFill>
                  <a:prstClr val="white"/>
                </a:solidFill>
                <a:hlinkClick r:id="rId3"/>
              </a:rPr>
              <a:t> the Good: The Mother</a:t>
            </a:r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60399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500" dirty="0">
                <a:solidFill>
                  <a:srgbClr val="05CD0F"/>
                </a:solidFill>
                <a:latin typeface="KG Wake Me Up" panose="02000000000000000000" pitchFamily="2" charset="0"/>
              </a:rPr>
              <a:t>The Damsel in Distress</a:t>
            </a:r>
          </a:p>
        </p:txBody>
      </p:sp>
      <p:sp>
        <p:nvSpPr>
          <p:cNvPr id="3" name="Teardrop 2"/>
          <p:cNvSpPr/>
          <p:nvPr/>
        </p:nvSpPr>
        <p:spPr>
          <a:xfrm>
            <a:off x="4648200" y="2038786"/>
            <a:ext cx="3810000" cy="3886200"/>
          </a:xfrm>
          <a:prstGeom prst="teardrop">
            <a:avLst/>
          </a:prstGeom>
          <a:ln w="76200"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dirty="0">
              <a:solidFill>
                <a:prstClr val="black"/>
              </a:solidFill>
            </a:endParaRPr>
          </a:p>
          <a:p>
            <a:pPr algn="ctr"/>
            <a:r>
              <a:rPr lang="en-US" sz="2200" dirty="0">
                <a:solidFill>
                  <a:prstClr val="black"/>
                </a:solidFill>
              </a:rPr>
              <a:t>Princess Peach: “Mario Kart”</a:t>
            </a:r>
          </a:p>
          <a:p>
            <a:pPr algn="ctr"/>
            <a:endParaRPr lang="en-US" sz="2200" dirty="0">
              <a:solidFill>
                <a:prstClr val="black"/>
              </a:solidFill>
            </a:endParaRPr>
          </a:p>
          <a:p>
            <a:pPr algn="ctr"/>
            <a:r>
              <a:rPr lang="en-US" sz="2200" dirty="0">
                <a:solidFill>
                  <a:prstClr val="black"/>
                </a:solidFill>
              </a:rPr>
              <a:t>Fiona: “Shrek”</a:t>
            </a:r>
          </a:p>
          <a:p>
            <a:pPr algn="ctr"/>
            <a:endParaRPr lang="en-US" sz="2200" dirty="0">
              <a:solidFill>
                <a:prstClr val="black"/>
              </a:solidFill>
            </a:endParaRPr>
          </a:p>
          <a:p>
            <a:pPr algn="ctr"/>
            <a:r>
              <a:rPr lang="en-US" sz="2200" dirty="0">
                <a:solidFill>
                  <a:prstClr val="black"/>
                </a:solidFill>
              </a:rPr>
              <a:t>Bella Swan: “Twilight”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08709" y="2396837"/>
            <a:ext cx="38100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prstClr val="white"/>
                </a:solidFill>
              </a:rPr>
              <a:t>The damsel in distress relies on the hero of the story to save her from her demise. </a:t>
            </a:r>
          </a:p>
        </p:txBody>
      </p:sp>
      <p:sp>
        <p:nvSpPr>
          <p:cNvPr id="5" name="Round Diagonal Corner Rectangle 4"/>
          <p:cNvSpPr/>
          <p:nvPr/>
        </p:nvSpPr>
        <p:spPr>
          <a:xfrm>
            <a:off x="4876800" y="6235958"/>
            <a:ext cx="3733800" cy="457200"/>
          </a:xfrm>
          <a:prstGeom prst="round2DiagRect">
            <a:avLst/>
          </a:prstGeom>
          <a:ln w="76200"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  <a:hlinkClick r:id="rId3"/>
              </a:rPr>
              <a:t>Bella Swan: The Damsel in Distress</a:t>
            </a:r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33277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76300" y="76200"/>
            <a:ext cx="7543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solidFill>
                  <a:srgbClr val="FF388C"/>
                </a:solidFill>
                <a:latin typeface="KG Wake Me Up" panose="02000000000000000000" pitchFamily="2" charset="0"/>
              </a:rPr>
              <a:t>The Villain</a:t>
            </a:r>
          </a:p>
        </p:txBody>
      </p:sp>
      <p:sp>
        <p:nvSpPr>
          <p:cNvPr id="3" name="Teardrop 2"/>
          <p:cNvSpPr/>
          <p:nvPr/>
        </p:nvSpPr>
        <p:spPr>
          <a:xfrm>
            <a:off x="4668982" y="1752600"/>
            <a:ext cx="3810000" cy="3886200"/>
          </a:xfrm>
          <a:prstGeom prst="teardrop">
            <a:avLst/>
          </a:prstGeom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dirty="0">
              <a:solidFill>
                <a:prstClr val="black"/>
              </a:solidFill>
            </a:endParaRPr>
          </a:p>
          <a:p>
            <a:pPr algn="ctr"/>
            <a:r>
              <a:rPr lang="en-US" sz="2200" dirty="0">
                <a:solidFill>
                  <a:prstClr val="black"/>
                </a:solidFill>
              </a:rPr>
              <a:t>Mother: “Tangled”</a:t>
            </a:r>
          </a:p>
          <a:p>
            <a:pPr algn="ctr"/>
            <a:endParaRPr lang="en-US" sz="2200" dirty="0">
              <a:solidFill>
                <a:prstClr val="black"/>
              </a:solidFill>
            </a:endParaRPr>
          </a:p>
          <a:p>
            <a:pPr algn="ctr"/>
            <a:r>
              <a:rPr lang="en-US" sz="2200" dirty="0">
                <a:solidFill>
                  <a:prstClr val="black"/>
                </a:solidFill>
              </a:rPr>
              <a:t>Aloysius O’Hare: “The </a:t>
            </a:r>
            <a:r>
              <a:rPr lang="en-US" sz="2200" dirty="0" err="1">
                <a:solidFill>
                  <a:prstClr val="black"/>
                </a:solidFill>
              </a:rPr>
              <a:t>Lorax</a:t>
            </a:r>
            <a:r>
              <a:rPr lang="en-US" sz="2200" dirty="0">
                <a:solidFill>
                  <a:prstClr val="black"/>
                </a:solidFill>
              </a:rPr>
              <a:t>”</a:t>
            </a:r>
          </a:p>
          <a:p>
            <a:pPr algn="ctr"/>
            <a:endParaRPr lang="en-US" sz="2200" dirty="0">
              <a:solidFill>
                <a:prstClr val="black"/>
              </a:solidFill>
            </a:endParaRPr>
          </a:p>
          <a:p>
            <a:pPr algn="ctr"/>
            <a:r>
              <a:rPr lang="en-US" sz="2200" dirty="0">
                <a:solidFill>
                  <a:prstClr val="black"/>
                </a:solidFill>
              </a:rPr>
              <a:t>Lord Voldemort: “Harry Potter” series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74073" y="1524000"/>
            <a:ext cx="3810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prstClr val="white"/>
                </a:solidFill>
              </a:rPr>
              <a:t>The villain serves opposite the hero. Often times embodying negative characteristics such as greed, selfishness, and ambition, the villain works directly against the hero’s cause. </a:t>
            </a:r>
          </a:p>
        </p:txBody>
      </p:sp>
      <p:sp>
        <p:nvSpPr>
          <p:cNvPr id="5" name="Round Diagonal Corner Rectangle 4"/>
          <p:cNvSpPr/>
          <p:nvPr/>
        </p:nvSpPr>
        <p:spPr>
          <a:xfrm>
            <a:off x="5029200" y="6235958"/>
            <a:ext cx="3429000" cy="457200"/>
          </a:xfrm>
          <a:prstGeom prst="round2DiagRect">
            <a:avLst/>
          </a:prstGeom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  <a:hlinkClick r:id="rId3"/>
              </a:rPr>
              <a:t>Aloysius O’Hare: The Villain</a:t>
            </a:r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67612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Custom 5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C400C9"/>
      </a:accent2>
      <a:accent3>
        <a:srgbClr val="05CDC3"/>
      </a:accent3>
      <a:accent4>
        <a:srgbClr val="216BAF"/>
      </a:accent4>
      <a:accent5>
        <a:srgbClr val="F27F00"/>
      </a:accent5>
      <a:accent6>
        <a:srgbClr val="05CD0F"/>
      </a:accent6>
      <a:hlink>
        <a:srgbClr val="FFFFFF"/>
      </a:hlink>
      <a:folHlink>
        <a:srgbClr val="595959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392</Words>
  <Application>Microsoft Macintosh PowerPoint</Application>
  <PresentationFormat>On-screen Show (4:3)</PresentationFormat>
  <Paragraphs>90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Metro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Mrs. Miller</dc:creator>
  <cp:lastModifiedBy>Susan Curtis</cp:lastModifiedBy>
  <cp:revision>1</cp:revision>
  <cp:lastPrinted>2016-05-11T20:20:27Z</cp:lastPrinted>
  <dcterms:created xsi:type="dcterms:W3CDTF">2014-10-28T19:37:24Z</dcterms:created>
  <dcterms:modified xsi:type="dcterms:W3CDTF">2016-05-11T20:20:31Z</dcterms:modified>
</cp:coreProperties>
</file>